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6"/>
  </p:notesMasterIdLst>
  <p:sldIdLst>
    <p:sldId id="256" r:id="rId5"/>
    <p:sldId id="267" r:id="rId6"/>
    <p:sldId id="274" r:id="rId7"/>
    <p:sldId id="285" r:id="rId8"/>
    <p:sldId id="276" r:id="rId9"/>
    <p:sldId id="278" r:id="rId10"/>
    <p:sldId id="277" r:id="rId11"/>
    <p:sldId id="279" r:id="rId12"/>
    <p:sldId id="287" r:id="rId13"/>
    <p:sldId id="288" r:id="rId14"/>
    <p:sldId id="280" r:id="rId15"/>
  </p:sldIdLst>
  <p:sldSz cx="9144000" cy="6858000" type="screen4x3"/>
  <p:notesSz cx="9144000" cy="6858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27">
          <p15:clr>
            <a:srgbClr val="A4A3A4"/>
          </p15:clr>
        </p15:guide>
        <p15:guide id="3" orient="horz" pos="983">
          <p15:clr>
            <a:srgbClr val="A4A3A4"/>
          </p15:clr>
        </p15:guide>
        <p15:guide id="4" orient="horz" pos="3838">
          <p15:clr>
            <a:srgbClr val="A4A3A4"/>
          </p15:clr>
        </p15:guide>
        <p15:guide id="5" pos="2880">
          <p15:clr>
            <a:srgbClr val="A4A3A4"/>
          </p15:clr>
        </p15:guide>
        <p15:guide id="6" pos="562">
          <p15:clr>
            <a:srgbClr val="A4A3A4"/>
          </p15:clr>
        </p15:guide>
        <p15:guide id="7" pos="5103">
          <p15:clr>
            <a:srgbClr val="A4A3A4"/>
          </p15:clr>
        </p15:guide>
        <p15:guide id="8" pos="2562">
          <p15:clr>
            <a:srgbClr val="A4A3A4"/>
          </p15:clr>
        </p15:guide>
        <p15:guide id="9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8752"/>
    <a:srgbClr val="6DA463"/>
    <a:srgbClr val="1A9DAC"/>
    <a:srgbClr val="A65C45"/>
    <a:srgbClr val="CC7054"/>
    <a:srgbClr val="FFFFFF"/>
    <a:srgbClr val="D6A700"/>
    <a:srgbClr val="958CB2"/>
    <a:srgbClr val="7FB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74" autoAdjust="0"/>
    <p:restoredTop sz="81181" autoAdjust="0"/>
  </p:normalViewPr>
  <p:slideViewPr>
    <p:cSldViewPr showGuides="1">
      <p:cViewPr varScale="1">
        <p:scale>
          <a:sx n="90" d="100"/>
          <a:sy n="90" d="100"/>
        </p:scale>
        <p:origin x="1116" y="90"/>
      </p:cViewPr>
      <p:guideLst>
        <p:guide orient="horz" pos="2160"/>
        <p:guide orient="horz" pos="427"/>
        <p:guide orient="horz" pos="983"/>
        <p:guide orient="horz" pos="3838"/>
        <p:guide pos="2880"/>
        <p:guide pos="562"/>
        <p:guide pos="5103"/>
        <p:guide pos="2562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360570-2B09-DB43-BBE0-DA076DA911F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077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360570-2B09-DB43-BBE0-DA076DA911F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07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resentation title slide">
    <p:bg>
      <p:bgPr>
        <a:solidFill>
          <a:srgbClr val="6DA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-1588"/>
            <a:ext cx="2166937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1919288" y="19891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886400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972800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2332800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876400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1268" y="5503482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906811"/>
            <a:ext cx="9144000" cy="595119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6552727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18225" y="1461052"/>
            <a:ext cx="3025775" cy="539694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1461052"/>
            <a:ext cx="3024188" cy="53969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59113" y="1461053"/>
            <a:ext cx="3020316" cy="265057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059113" y="4149725"/>
            <a:ext cx="3020316" cy="2708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4524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6624735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041650" y="1461052"/>
            <a:ext cx="3043238" cy="539694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121400" y="1461053"/>
            <a:ext cx="3022599" cy="265057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121400" y="4146550"/>
            <a:ext cx="3022600" cy="2711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065" y="1461052"/>
            <a:ext cx="238574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00559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042988" y="1916832"/>
            <a:ext cx="7058025" cy="35283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1pPr>
            <a:lvl2pPr marL="6096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2pPr>
            <a:lvl3pPr marL="12192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3pPr>
            <a:lvl4pPr marL="18288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4pPr>
            <a:lvl5pPr marL="24384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42988" y="5661025"/>
            <a:ext cx="7058025" cy="119697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814217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15403" y="2852936"/>
            <a:ext cx="4283969" cy="2592288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9600"/>
              </a:lnSpc>
              <a:buNone/>
              <a:defRPr sz="13000" b="0" i="0" baseline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096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2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8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4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GB" dirty="0"/>
              <a:t>100%</a:t>
            </a:r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715395" y="2870014"/>
            <a:ext cx="3601021" cy="257520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1pPr>
            <a:lvl2pPr marL="6096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2pPr>
            <a:lvl3pPr marL="12192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3pPr>
            <a:lvl4pPr marL="18288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4pPr>
            <a:lvl5pPr marL="24384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70980" y="5661025"/>
            <a:ext cx="7129412" cy="64829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30095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89700"/>
            <a:ext cx="6515621" cy="6510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00113" y="1773238"/>
            <a:ext cx="6551612" cy="4608512"/>
          </a:xfrm>
          <a:prstGeom prst="rect">
            <a:avLst/>
          </a:prstGeom>
        </p:spPr>
        <p:txBody>
          <a:bodyPr/>
          <a:lstStyle>
            <a:lvl1pPr marL="266700" indent="-266700">
              <a:spcBef>
                <a:spcPts val="1200"/>
              </a:spcBef>
              <a:buClr>
                <a:srgbClr val="598752"/>
              </a:buClr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3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700213"/>
            <a:ext cx="6551612" cy="4465637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598752"/>
              </a:buClr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Second Bullet Point</a:t>
            </a:r>
          </a:p>
          <a:p>
            <a:pPr lvl="2"/>
            <a:r>
              <a:rPr lang="en-GB" dirty="0"/>
              <a:t>Third Bullet Point</a:t>
            </a:r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Bullet Point</a:t>
            </a:r>
          </a:p>
          <a:p>
            <a:pPr lvl="2"/>
            <a:r>
              <a:rPr lang="en-US" dirty="0"/>
              <a:t>Third Bullet Point</a:t>
            </a:r>
          </a:p>
          <a:p>
            <a:pPr lvl="3"/>
            <a:endParaRPr lang="en-US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2" y="692696"/>
            <a:ext cx="6481464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4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  <a:p>
            <a:pPr lvl="3"/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/>
              <a:t>Click to add text</a:t>
            </a:r>
          </a:p>
          <a:p>
            <a:pPr lvl="1"/>
            <a:r>
              <a:rPr lang="en-GB" dirty="0"/>
              <a:t>Number Position Number 2</a:t>
            </a:r>
          </a:p>
          <a:p>
            <a:pPr lvl="2"/>
            <a:r>
              <a:rPr lang="en-GB" dirty="0"/>
              <a:t>Number Position Number 3</a:t>
            </a:r>
          </a:p>
          <a:p>
            <a:pPr lvl="3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899592" y="1554760"/>
            <a:ext cx="6515620" cy="453806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4284663" y="1628799"/>
            <a:ext cx="3816350" cy="44640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</p:sldLayoutIdLst>
  <p:transition spd="slow">
    <p:fade/>
  </p:transition>
  <p:txStyles>
    <p:titleStyle>
      <a:lvl1pPr algn="ctr" defTabSz="606425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lizabeth7.green@uwe.ac.uk" TargetMode="External"/><Relationship Id="rId2" Type="http://schemas.openxmlformats.org/officeDocument/2006/relationships/hyperlink" Target="mailto:felix.ritchie@uwe.ac.uk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adil.Deedat@ons.gov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>
                <a:ea typeface="ＭＳ Ｐゴシック" charset="-128"/>
              </a:rPr>
              <a:t>Lessons learned in training ‘safe users’ of confidential </a:t>
            </a:r>
            <a:r>
              <a:rPr lang="en-GB" altLang="en-US" dirty="0" smtClean="0">
                <a:ea typeface="ＭＳ Ｐゴシック" charset="-128"/>
              </a:rPr>
              <a:t>data</a:t>
            </a:r>
          </a:p>
          <a:p>
            <a:pPr eaLnBrk="1" hangingPunct="1">
              <a:spcBef>
                <a:spcPct val="0"/>
              </a:spcBef>
            </a:pPr>
            <a:endParaRPr lang="en-GB" altLang="en-US" sz="2400" dirty="0">
              <a:ea typeface="ＭＳ Ｐゴシック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sz="2400" dirty="0" smtClean="0">
                <a:ea typeface="ＭＳ Ｐゴシック" charset="-128"/>
              </a:rPr>
              <a:t>2019 version: based on Green et al, 2017</a:t>
            </a:r>
            <a:endParaRPr lang="en-GB" altLang="en-US" sz="900" dirty="0">
              <a:ea typeface="ＭＳ Ｐゴシック" charset="-128"/>
            </a:endParaRPr>
          </a:p>
        </p:txBody>
      </p:sp>
      <p:sp>
        <p:nvSpPr>
          <p:cNvPr id="13314" name="Text Placeholder 2"/>
          <p:cNvSpPr>
            <a:spLocks noGrp="1"/>
          </p:cNvSpPr>
          <p:nvPr>
            <p:ph type="body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charset="-128"/>
              </a:rPr>
              <a:t>Presentation by</a:t>
            </a:r>
          </a:p>
          <a:p>
            <a:pPr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ea typeface="ＭＳ Ｐゴシック" charset="-128"/>
              </a:rPr>
              <a:t>Felix Ritchie</a:t>
            </a:r>
          </a:p>
        </p:txBody>
      </p:sp>
      <p:sp>
        <p:nvSpPr>
          <p:cNvPr id="13316" name="Text Placeholder 4"/>
          <p:cNvSpPr>
            <a:spLocks noGrp="1"/>
          </p:cNvSpPr>
          <p:nvPr>
            <p:ph type="body" sz="quarter" idx="17"/>
          </p:nvPr>
        </p:nvSpPr>
        <p:spPr bwMode="auto">
          <a:xfrm>
            <a:off x="640801" y="2876400"/>
            <a:ext cx="1122888" cy="695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ea typeface="ＭＳ Ｐゴシック" charset="-128"/>
              </a:rPr>
              <a:t>Professor of Applied Economics</a:t>
            </a:r>
          </a:p>
          <a:p>
            <a:pPr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ea typeface="ＭＳ Ｐゴシック" charset="-128"/>
              </a:rPr>
              <a:t>Director,</a:t>
            </a:r>
          </a:p>
          <a:p>
            <a:pPr>
              <a:spcBef>
                <a:spcPct val="0"/>
              </a:spcBef>
            </a:pPr>
            <a:r>
              <a:rPr lang="en-US" altLang="en-US" dirty="0">
                <a:ea typeface="ＭＳ Ｐゴシック" charset="-128"/>
              </a:rPr>
              <a:t>Bristol Centre for Economics and Finance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000"/>
              <a:t>Date</a:t>
            </a:r>
            <a:endParaRPr lang="en-US" sz="1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General lessons learned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2" y="1773238"/>
            <a:ext cx="7776343" cy="4608512"/>
          </a:xfrm>
        </p:spPr>
        <p:txBody>
          <a:bodyPr/>
          <a:lstStyle/>
          <a:p>
            <a:r>
              <a:rPr lang="en-GB" dirty="0" smtClean="0"/>
              <a:t>Multiple tutors possible even without script</a:t>
            </a:r>
          </a:p>
          <a:p>
            <a:pPr lvl="1"/>
            <a:r>
              <a:rPr lang="en-GB" dirty="0" smtClean="0"/>
              <a:t>tutors prefer flexibility</a:t>
            </a:r>
          </a:p>
          <a:p>
            <a:pPr lvl="1"/>
            <a:r>
              <a:rPr lang="en-GB" dirty="0" smtClean="0"/>
              <a:t>test results don’t seem sensitive to tutor</a:t>
            </a:r>
          </a:p>
          <a:p>
            <a:r>
              <a:rPr lang="en-GB" dirty="0" smtClean="0"/>
              <a:t>Tutor’s confidence very important</a:t>
            </a:r>
          </a:p>
          <a:p>
            <a:pPr lvl="1"/>
            <a:r>
              <a:rPr lang="en-GB" dirty="0" smtClean="0"/>
              <a:t>needs to be comfortable being challenged</a:t>
            </a:r>
          </a:p>
          <a:p>
            <a:r>
              <a:rPr lang="en-GB" dirty="0" smtClean="0"/>
              <a:t>Tutor’s knowledge less important</a:t>
            </a:r>
          </a:p>
          <a:p>
            <a:r>
              <a:rPr lang="en-GB" dirty="0" smtClean="0"/>
              <a:t>On paper, the course scares risk-averse data owners</a:t>
            </a:r>
          </a:p>
          <a:p>
            <a:pPr lvl="1"/>
            <a:r>
              <a:rPr lang="en-GB" dirty="0" smtClean="0"/>
              <a:t>regular requests for more law/ethics/procedures </a:t>
            </a:r>
            <a:r>
              <a:rPr lang="en-GB" dirty="0" err="1" smtClean="0"/>
              <a:t>etc</a:t>
            </a:r>
            <a:endParaRPr lang="en-GB" dirty="0" smtClean="0"/>
          </a:p>
          <a:p>
            <a:pPr lvl="1"/>
            <a:r>
              <a:rPr lang="en-GB" dirty="0" smtClean="0"/>
              <a:t>self-defence rather than pedagogy still dominates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503204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Old versus new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00112" y="1773238"/>
            <a:ext cx="3383855" cy="4608512"/>
          </a:xfrm>
        </p:spPr>
        <p:txBody>
          <a:bodyPr/>
          <a:lstStyle/>
          <a:p>
            <a:r>
              <a:rPr lang="en-US" altLang="en-US" dirty="0"/>
              <a:t>Old</a:t>
            </a:r>
          </a:p>
          <a:p>
            <a:pPr lvl="1"/>
            <a:r>
              <a:rPr lang="en-US" altLang="en-US" b="1" dirty="0"/>
              <a:t>frighten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b="1" dirty="0" smtClean="0"/>
              <a:t>instruct</a:t>
            </a:r>
          </a:p>
          <a:p>
            <a:pPr lvl="1"/>
            <a:r>
              <a:rPr lang="en-US" altLang="en-US" b="1" dirty="0" smtClean="0"/>
              <a:t>authorize</a:t>
            </a:r>
            <a:endParaRPr lang="en-US" altLang="en-US" dirty="0"/>
          </a:p>
          <a:p>
            <a:pPr lvl="1"/>
            <a:r>
              <a:rPr lang="en-US" altLang="en-US" b="1" dirty="0" smtClean="0"/>
              <a:t>transfer </a:t>
            </a:r>
            <a:r>
              <a:rPr lang="en-US" altLang="en-US" dirty="0" smtClean="0"/>
              <a:t>responsibility</a:t>
            </a:r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8132" y="2126466"/>
            <a:ext cx="3882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>
                <a:solidFill>
                  <a:srgbClr val="C00000"/>
                </a:solidFill>
              </a:rPr>
              <a:t>F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I</a:t>
            </a:r>
            <a:endParaRPr lang="en-GB" sz="2200" b="1" dirty="0">
              <a:solidFill>
                <a:srgbClr val="C00000"/>
              </a:solidFill>
            </a:endParaRPr>
          </a:p>
          <a:p>
            <a:pPr algn="ctr"/>
            <a:r>
              <a:rPr lang="en-GB" sz="2200" b="1" dirty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T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4572520" y="1772816"/>
            <a:ext cx="3167832" cy="4608512"/>
          </a:xfrm>
          <a:prstGeom prst="rect">
            <a:avLst/>
          </a:prstGeom>
        </p:spPr>
        <p:txBody>
          <a:bodyPr/>
          <a:lstStyle>
            <a:lvl1pPr marL="266700" indent="-266700" algn="l" defTabSz="606425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752"/>
              </a:buClr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8752"/>
              </a:buClr>
              <a:buFont typeface="Courier New" panose="02070309020205020404" pitchFamily="49" charset="0"/>
              <a:buChar char="o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8752"/>
              </a:buClr>
              <a:buFont typeface="Arial" panose="020B0604020202020204" pitchFamily="34" charset="0"/>
              <a:buChar char="̶"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1304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7400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335254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04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65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12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New</a:t>
            </a:r>
          </a:p>
          <a:p>
            <a:pPr lvl="1"/>
            <a:r>
              <a:rPr lang="en-US" altLang="en-US" dirty="0" smtClean="0"/>
              <a:t>be </a:t>
            </a:r>
            <a:r>
              <a:rPr lang="en-US" altLang="en-US" b="1" dirty="0" smtClean="0"/>
              <a:t>fraternal</a:t>
            </a:r>
            <a:endParaRPr lang="en-US" altLang="en-US" dirty="0"/>
          </a:p>
          <a:p>
            <a:pPr lvl="1"/>
            <a:r>
              <a:rPr lang="en-US" altLang="en-US" b="1" dirty="0" smtClean="0"/>
              <a:t>educate</a:t>
            </a:r>
          </a:p>
          <a:p>
            <a:pPr lvl="1"/>
            <a:r>
              <a:rPr lang="en-US" altLang="en-US" dirty="0" smtClean="0"/>
              <a:t>encourage </a:t>
            </a:r>
            <a:r>
              <a:rPr lang="en-US" altLang="en-US" b="1" dirty="0" smtClean="0"/>
              <a:t>reflection</a:t>
            </a:r>
          </a:p>
          <a:p>
            <a:pPr lvl="1"/>
            <a:r>
              <a:rPr lang="en-US" altLang="en-US" dirty="0" smtClean="0"/>
              <a:t>be open about </a:t>
            </a:r>
            <a:r>
              <a:rPr lang="en-US" altLang="en-US" b="1" dirty="0" smtClean="0"/>
              <a:t>risk</a:t>
            </a:r>
          </a:p>
          <a:p>
            <a:pPr lvl="1"/>
            <a:r>
              <a:rPr lang="en-US" altLang="en-US" dirty="0" smtClean="0"/>
              <a:t>change </a:t>
            </a:r>
            <a:r>
              <a:rPr lang="en-US" altLang="en-US" b="1" dirty="0" smtClean="0"/>
              <a:t>attitudes</a:t>
            </a:r>
            <a:endParaRPr lang="en-US" altLang="en-US" b="1" dirty="0"/>
          </a:p>
          <a:p>
            <a:pPr lvl="1"/>
            <a:r>
              <a:rPr lang="en-US" altLang="en-US" dirty="0" smtClean="0"/>
              <a:t>share </a:t>
            </a:r>
            <a:r>
              <a:rPr lang="en-US" altLang="en-US" b="1" dirty="0" smtClean="0"/>
              <a:t>responsibility</a:t>
            </a:r>
          </a:p>
          <a:p>
            <a:pPr lvl="1"/>
            <a:r>
              <a:rPr lang="en-US" altLang="en-US" b="1" dirty="0" smtClean="0"/>
              <a:t>interact</a:t>
            </a:r>
            <a:endParaRPr lang="en-US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90157" y="2060426"/>
            <a:ext cx="388247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F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E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R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R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A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R</a:t>
            </a:r>
          </a:p>
          <a:p>
            <a:pPr algn="ctr"/>
            <a:r>
              <a:rPr lang="en-GB" sz="2200" b="1" dirty="0" smtClean="0">
                <a:solidFill>
                  <a:srgbClr val="C00000"/>
                </a:solidFill>
              </a:rPr>
              <a:t>I</a:t>
            </a:r>
            <a:endParaRPr lang="en-GB" sz="2200" b="1" dirty="0">
              <a:solidFill>
                <a:srgbClr val="C00000"/>
              </a:solidFill>
            </a:endParaRPr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899590" y="5242297"/>
            <a:ext cx="6515621" cy="65106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06425" rtl="0" eaLnBrk="0" fontAlgn="base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 sz="4000" b="0" i="0" kern="120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  <a:lvl2pPr marL="987425" indent="-3778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5208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1304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7400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54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04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65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12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Questions?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1600" dirty="0" smtClean="0">
                <a:hlinkClick r:id="rId2"/>
              </a:rPr>
              <a:t>felix.ritchie@uwe.ac.uk</a:t>
            </a:r>
            <a:endParaRPr lang="en-GB" sz="16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1600" dirty="0" smtClean="0">
                <a:hlinkClick r:id="rId3"/>
              </a:rPr>
              <a:t>elizabeth7.green@uwe.ac.uk</a:t>
            </a:r>
            <a:endParaRPr lang="en-GB" sz="16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GB" sz="1600" dirty="0" smtClean="0">
                <a:hlinkClick r:id="rId4"/>
              </a:rPr>
              <a:t>adil.Deedat@ons.gov.uk</a:t>
            </a:r>
            <a:r>
              <a:rPr lang="en-GB" sz="1600" dirty="0" smtClean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481728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dirty="0"/>
              <a:t>How to train users of confidential data</a:t>
            </a:r>
          </a:p>
        </p:txBody>
      </p:sp>
      <p:sp>
        <p:nvSpPr>
          <p:cNvPr id="1536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00112" y="1773238"/>
            <a:ext cx="7704335" cy="4608512"/>
          </a:xfrm>
        </p:spPr>
        <p:txBody>
          <a:bodyPr/>
          <a:lstStyle/>
          <a:p>
            <a:r>
              <a:rPr lang="en-US" altLang="en-US" dirty="0"/>
              <a:t>Confidential data users</a:t>
            </a:r>
          </a:p>
          <a:p>
            <a:pPr lvl="1"/>
            <a:r>
              <a:rPr lang="en-US" altLang="en-US" dirty="0"/>
              <a:t>can’t be trusted (all potential “intruders”)</a:t>
            </a:r>
          </a:p>
          <a:p>
            <a:pPr lvl="1"/>
            <a:r>
              <a:rPr lang="en-US" altLang="en-US" dirty="0"/>
              <a:t>don’t care about data protection </a:t>
            </a:r>
          </a:p>
          <a:p>
            <a:pPr lvl="1"/>
            <a:r>
              <a:rPr lang="en-US" altLang="en-US" dirty="0"/>
              <a:t>do want to know the law</a:t>
            </a:r>
          </a:p>
          <a:p>
            <a:pPr lvl="1"/>
            <a:r>
              <a:rPr lang="en-US" altLang="en-US" dirty="0"/>
              <a:t>aren’t interested in the nuances of confidentiality</a:t>
            </a:r>
          </a:p>
          <a:p>
            <a:r>
              <a:rPr lang="en-US" altLang="en-US" dirty="0"/>
              <a:t>Therefore we need to</a:t>
            </a:r>
          </a:p>
          <a:p>
            <a:pPr lvl="1"/>
            <a:r>
              <a:rPr lang="en-US" altLang="en-US" dirty="0"/>
              <a:t>teach them the legal framework</a:t>
            </a:r>
          </a:p>
          <a:p>
            <a:pPr lvl="1"/>
            <a:r>
              <a:rPr lang="en-US" altLang="en-US" dirty="0"/>
              <a:t>give clear unambiguous rules</a:t>
            </a:r>
          </a:p>
          <a:p>
            <a:pPr lvl="1"/>
            <a:r>
              <a:rPr lang="en-US" altLang="en-US" dirty="0"/>
              <a:t>ensure awareness of consequences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This also protects the data holder</a:t>
            </a:r>
          </a:p>
          <a:p>
            <a:pPr lvl="1"/>
            <a:r>
              <a:rPr lang="en-US" altLang="en-US" dirty="0"/>
              <a:t>misuse only arises from deliberate flouting of rules</a:t>
            </a:r>
          </a:p>
          <a:p>
            <a:pPr lvl="1"/>
            <a:r>
              <a:rPr lang="en-US" altLang="en-US" dirty="0"/>
              <a:t>(as long as we have covered everything relevant…)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dirty="0"/>
              <a:t>How to train users of confidential data</a:t>
            </a:r>
          </a:p>
        </p:txBody>
      </p:sp>
      <p:sp>
        <p:nvSpPr>
          <p:cNvPr id="1536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00112" y="1773238"/>
            <a:ext cx="7704335" cy="4608512"/>
          </a:xfrm>
        </p:spPr>
        <p:txBody>
          <a:bodyPr/>
          <a:lstStyle/>
          <a:p>
            <a:r>
              <a:rPr lang="en-US" altLang="en-US" dirty="0"/>
              <a:t>In short, the ideal course</a:t>
            </a:r>
          </a:p>
          <a:p>
            <a:pPr lvl="1"/>
            <a:r>
              <a:rPr lang="en-US" altLang="en-US" b="1" dirty="0"/>
              <a:t>frightens</a:t>
            </a:r>
            <a:r>
              <a:rPr lang="en-US" altLang="en-US" dirty="0"/>
              <a:t> the user with knowledge of consequences</a:t>
            </a:r>
          </a:p>
          <a:p>
            <a:pPr lvl="1"/>
            <a:r>
              <a:rPr lang="en-US" altLang="en-US" b="1" dirty="0" smtClean="0"/>
              <a:t>instructs</a:t>
            </a:r>
            <a:r>
              <a:rPr lang="en-US" altLang="en-US" dirty="0" smtClean="0"/>
              <a:t> </a:t>
            </a:r>
            <a:r>
              <a:rPr lang="en-US" altLang="en-US" dirty="0"/>
              <a:t>the user in the rules of data use</a:t>
            </a:r>
          </a:p>
          <a:p>
            <a:pPr lvl="1"/>
            <a:r>
              <a:rPr lang="en-US" altLang="en-US" b="1" dirty="0" err="1"/>
              <a:t>authorises</a:t>
            </a:r>
            <a:r>
              <a:rPr lang="en-US" altLang="en-US" dirty="0"/>
              <a:t> the user to use </a:t>
            </a:r>
            <a:r>
              <a:rPr lang="en-US" altLang="en-US" dirty="0" smtClean="0"/>
              <a:t>data, and then</a:t>
            </a:r>
            <a:endParaRPr lang="en-US" altLang="en-US" dirty="0"/>
          </a:p>
          <a:p>
            <a:pPr lvl="1"/>
            <a:r>
              <a:rPr lang="en-US" altLang="en-US" b="1" dirty="0" smtClean="0"/>
              <a:t>transfers </a:t>
            </a:r>
            <a:r>
              <a:rPr lang="en-US" altLang="en-US" dirty="0" smtClean="0"/>
              <a:t>responsibility to the user</a:t>
            </a:r>
            <a:endParaRPr lang="en-US" altLang="en-US" dirty="0"/>
          </a:p>
          <a:p>
            <a:pPr lvl="2"/>
            <a:endParaRPr lang="en-US" altLang="en-US" b="1" dirty="0"/>
          </a:p>
          <a:p>
            <a:r>
              <a:rPr lang="en-US" altLang="en-US" dirty="0"/>
              <a:t>Q: Are we missing anything?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A: Everything important about</a:t>
            </a:r>
          </a:p>
          <a:p>
            <a:pPr lvl="1"/>
            <a:r>
              <a:rPr lang="en-US" altLang="en-US" dirty="0"/>
              <a:t>data access</a:t>
            </a:r>
          </a:p>
          <a:p>
            <a:pPr lvl="1"/>
            <a:r>
              <a:rPr lang="en-US" altLang="en-US" dirty="0"/>
              <a:t>pedagogy</a:t>
            </a:r>
          </a:p>
          <a:p>
            <a:pPr lvl="1"/>
            <a:r>
              <a:rPr lang="en-US" altLang="en-US" dirty="0"/>
              <a:t>human psychology</a:t>
            </a:r>
          </a:p>
        </p:txBody>
      </p:sp>
    </p:spTree>
    <p:extLst>
      <p:ext uri="{BB962C8B-B14F-4D97-AF65-F5344CB8AC3E}">
        <p14:creationId xmlns:p14="http://schemas.microsoft.com/office/powerpoint/2010/main" val="39988890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 dirty="0"/>
              <a:t>How to train users of confidential data</a:t>
            </a:r>
          </a:p>
        </p:txBody>
      </p:sp>
      <p:sp>
        <p:nvSpPr>
          <p:cNvPr id="1536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00112" y="1773238"/>
            <a:ext cx="7704335" cy="4608512"/>
          </a:xfrm>
        </p:spPr>
        <p:txBody>
          <a:bodyPr/>
          <a:lstStyle/>
          <a:p>
            <a:r>
              <a:rPr lang="en-US" altLang="en-US" dirty="0"/>
              <a:t>Confidential data users</a:t>
            </a:r>
          </a:p>
          <a:p>
            <a:pPr lvl="1"/>
            <a:r>
              <a:rPr lang="en-US" altLang="en-US" dirty="0"/>
              <a:t>can’t be trusted (all potential “intruders”)</a:t>
            </a:r>
          </a:p>
          <a:p>
            <a:pPr lvl="1"/>
            <a:r>
              <a:rPr lang="en-US" altLang="en-US" dirty="0"/>
              <a:t>don’t care about data protection </a:t>
            </a:r>
          </a:p>
          <a:p>
            <a:pPr lvl="1"/>
            <a:r>
              <a:rPr lang="en-US" altLang="en-US" dirty="0"/>
              <a:t>do want to know the law</a:t>
            </a:r>
          </a:p>
          <a:p>
            <a:pPr lvl="1"/>
            <a:r>
              <a:rPr lang="en-US" altLang="en-US" dirty="0"/>
              <a:t>aren’t interested in the nuances of confidentiality</a:t>
            </a:r>
          </a:p>
          <a:p>
            <a:r>
              <a:rPr lang="en-US" altLang="en-US" dirty="0"/>
              <a:t>Therefore we need to</a:t>
            </a:r>
          </a:p>
          <a:p>
            <a:pPr lvl="1"/>
            <a:r>
              <a:rPr lang="en-US" altLang="en-US" dirty="0"/>
              <a:t>teach them the legal framework</a:t>
            </a:r>
          </a:p>
          <a:p>
            <a:pPr lvl="1"/>
            <a:r>
              <a:rPr lang="en-US" altLang="en-US" dirty="0"/>
              <a:t>give clear unambiguous rules</a:t>
            </a:r>
          </a:p>
          <a:p>
            <a:pPr lvl="1"/>
            <a:r>
              <a:rPr lang="en-US" altLang="en-US" dirty="0"/>
              <a:t>ensure awareness of consequences</a:t>
            </a:r>
          </a:p>
          <a:p>
            <a:pPr lvl="2"/>
            <a:endParaRPr lang="en-US" altLang="en-US" dirty="0"/>
          </a:p>
          <a:p>
            <a:r>
              <a:rPr lang="en-US" altLang="en-US" dirty="0"/>
              <a:t>This also protects the data holder</a:t>
            </a:r>
          </a:p>
          <a:p>
            <a:pPr lvl="1"/>
            <a:r>
              <a:rPr lang="en-US" altLang="en-US" dirty="0"/>
              <a:t>misuse only arises from deliberate flouting of rules</a:t>
            </a:r>
          </a:p>
          <a:p>
            <a:pPr lvl="1"/>
            <a:r>
              <a:rPr lang="en-US" altLang="en-US" dirty="0"/>
              <a:t>(as long as we have covered everything relevant…)</a:t>
            </a:r>
          </a:p>
          <a:p>
            <a:pPr lvl="1"/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92280" y="2060848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</a:rPr>
              <a:t>No</a:t>
            </a: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92280" y="2452826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</a:rPr>
              <a:t>No</a:t>
            </a: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280" y="2780928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</a:rPr>
              <a:t>No</a:t>
            </a: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280" y="3140968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C00000"/>
                </a:solidFill>
              </a:rPr>
              <a:t>No</a:t>
            </a:r>
            <a:endParaRPr lang="en-GB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31530" y="3789040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C00000"/>
                </a:solidFill>
              </a:rPr>
              <a:t>Nnn</a:t>
            </a:r>
            <a:r>
              <a:rPr lang="en-GB" sz="2000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46205" y="4149080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C00000"/>
                </a:solidFill>
              </a:rPr>
              <a:t>Nnnnn</a:t>
            </a:r>
            <a:r>
              <a:rPr lang="en-GB" sz="2000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46205" y="4493950"/>
            <a:ext cx="183295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C00000"/>
                </a:solidFill>
              </a:rPr>
              <a:t>Nnnnnnno</a:t>
            </a:r>
            <a:r>
              <a:rPr lang="en-GB" sz="2000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6056" y="5261138"/>
            <a:ext cx="388843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00000"/>
                </a:solidFill>
              </a:rPr>
              <a:t>No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no</a:t>
            </a:r>
            <a:r>
              <a:rPr lang="en-GB" sz="2000" b="1" dirty="0">
                <a:solidFill>
                  <a:srgbClr val="C00000"/>
                </a:solidFill>
              </a:rPr>
              <a:t>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88223" y="4869160"/>
            <a:ext cx="2376265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C00000"/>
                </a:solidFill>
              </a:rPr>
              <a:t>… </a:t>
            </a:r>
            <a:r>
              <a:rPr lang="en-GB" sz="2000" b="1" dirty="0" err="1">
                <a:solidFill>
                  <a:srgbClr val="C00000"/>
                </a:solidFill>
              </a:rPr>
              <a:t>ish</a:t>
            </a:r>
            <a:r>
              <a:rPr lang="en-GB" sz="2000" b="1" dirty="0">
                <a:solidFill>
                  <a:srgbClr val="C00000"/>
                </a:solidFill>
              </a:rPr>
              <a:t>. Sort of yes</a:t>
            </a:r>
          </a:p>
        </p:txBody>
      </p:sp>
    </p:spTree>
    <p:extLst>
      <p:ext uri="{BB962C8B-B14F-4D97-AF65-F5344CB8AC3E}">
        <p14:creationId xmlns:p14="http://schemas.microsoft.com/office/powerpoint/2010/main" val="1271715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What do we know about… researchers?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Trustworthy</a:t>
            </a:r>
          </a:p>
          <a:p>
            <a:r>
              <a:rPr lang="en-GB" dirty="0"/>
              <a:t>Well-intentioned</a:t>
            </a:r>
          </a:p>
          <a:p>
            <a:r>
              <a:rPr lang="en-GB" dirty="0"/>
              <a:t>Predominately intrinsically motivated</a:t>
            </a:r>
          </a:p>
          <a:p>
            <a:r>
              <a:rPr lang="en-GB" dirty="0"/>
              <a:t>Human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6179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What do we know about… psychology?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information we hear is affected </a:t>
            </a:r>
            <a:r>
              <a:rPr lang="en-GB" smtClean="0"/>
              <a:t>by our</a:t>
            </a:r>
            <a:endParaRPr lang="en-GB" dirty="0"/>
          </a:p>
          <a:p>
            <a:pPr lvl="1"/>
            <a:r>
              <a:rPr lang="en-GB" dirty="0" smtClean="0"/>
              <a:t>motivations</a:t>
            </a:r>
            <a:endParaRPr lang="en-GB" dirty="0"/>
          </a:p>
          <a:p>
            <a:pPr lvl="1"/>
            <a:r>
              <a:rPr lang="en-GB" dirty="0" smtClean="0"/>
              <a:t>social environment</a:t>
            </a:r>
          </a:p>
          <a:p>
            <a:pPr lvl="1"/>
            <a:r>
              <a:rPr lang="en-GB" dirty="0" smtClean="0"/>
              <a:t>preconceptions</a:t>
            </a:r>
            <a:endParaRPr lang="en-GB" dirty="0"/>
          </a:p>
          <a:p>
            <a:r>
              <a:rPr lang="en-GB" dirty="0"/>
              <a:t>Rationalisation preferred to rationality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4702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What do we know about… teaching?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Interaction better than lectures</a:t>
            </a:r>
          </a:p>
          <a:p>
            <a:r>
              <a:rPr lang="en-GB" dirty="0"/>
              <a:t>Self-discovery better than instruction</a:t>
            </a:r>
          </a:p>
          <a:p>
            <a:r>
              <a:rPr lang="en-GB" dirty="0"/>
              <a:t>Very low retention of </a:t>
            </a:r>
            <a:r>
              <a:rPr lang="en-GB" dirty="0" smtClean="0"/>
              <a:t>facts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5206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99591" y="689700"/>
            <a:ext cx="6912769" cy="651068"/>
          </a:xfrm>
        </p:spPr>
        <p:txBody>
          <a:bodyPr/>
          <a:lstStyle/>
          <a:p>
            <a:r>
              <a:rPr lang="en-US" altLang="en-US" dirty="0" smtClean="0"/>
              <a:t>Training </a:t>
            </a:r>
            <a:r>
              <a:rPr lang="en-US" altLang="en-US" dirty="0"/>
              <a:t>users of confidential </a:t>
            </a:r>
            <a:r>
              <a:rPr lang="en-US" altLang="en-US" dirty="0" smtClean="0"/>
              <a:t>data </a:t>
            </a:r>
            <a:r>
              <a:rPr lang="en-US" altLang="en-US" b="1" dirty="0" smtClean="0"/>
              <a:t>more effectively</a:t>
            </a:r>
            <a:endParaRPr lang="en-US" altLang="en-US" b="1" dirty="0"/>
          </a:p>
        </p:txBody>
      </p:sp>
      <p:sp>
        <p:nvSpPr>
          <p:cNvPr id="1536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900112" y="1773238"/>
            <a:ext cx="7704335" cy="4608512"/>
          </a:xfrm>
        </p:spPr>
        <p:txBody>
          <a:bodyPr/>
          <a:lstStyle/>
          <a:p>
            <a:r>
              <a:rPr lang="en-GB" altLang="en-US" dirty="0"/>
              <a:t>Assume researchers are… </a:t>
            </a:r>
          </a:p>
          <a:p>
            <a:pPr lvl="1"/>
            <a:r>
              <a:rPr lang="en-GB" altLang="en-US" dirty="0"/>
              <a:t>there because they have to be</a:t>
            </a:r>
          </a:p>
          <a:p>
            <a:pPr lvl="1"/>
            <a:r>
              <a:rPr lang="en-GB" altLang="en-US" dirty="0"/>
              <a:t>expecting to learn </a:t>
            </a:r>
            <a:r>
              <a:rPr lang="en-GB" altLang="en-US" dirty="0" smtClean="0"/>
              <a:t>facts/rules</a:t>
            </a:r>
            <a:endParaRPr lang="en-GB" altLang="en-US" dirty="0"/>
          </a:p>
          <a:p>
            <a:pPr lvl="1"/>
            <a:r>
              <a:rPr lang="en-GB" altLang="en-US" dirty="0"/>
              <a:t>focused on </a:t>
            </a:r>
            <a:r>
              <a:rPr lang="en-GB" altLang="en-US" dirty="0" smtClean="0"/>
              <a:t>themselves/their </a:t>
            </a:r>
            <a:r>
              <a:rPr lang="en-GB" altLang="en-US" dirty="0"/>
              <a:t>research careers</a:t>
            </a:r>
          </a:p>
          <a:p>
            <a:pPr lvl="1"/>
            <a:endParaRPr lang="en-GB" altLang="en-US" dirty="0"/>
          </a:p>
          <a:p>
            <a:r>
              <a:rPr lang="en-GB" altLang="en-US" dirty="0"/>
              <a:t>But they are also</a:t>
            </a:r>
          </a:p>
          <a:p>
            <a:pPr lvl="1"/>
            <a:r>
              <a:rPr lang="en-GB" altLang="en-US" dirty="0"/>
              <a:t>sensible, intelligent and willing to engage</a:t>
            </a:r>
            <a:endParaRPr lang="en-US" altLang="en-US" dirty="0"/>
          </a:p>
          <a:p>
            <a:pPr lvl="1"/>
            <a:r>
              <a:rPr lang="en-GB" altLang="en-US" dirty="0"/>
              <a:t>able to hold complex discussions on nuanced topics</a:t>
            </a:r>
          </a:p>
          <a:p>
            <a:pPr lvl="1"/>
            <a:r>
              <a:rPr lang="en-GB" altLang="en-US" dirty="0"/>
              <a:t>annoyed by being seen as ‘untrustworthy’ </a:t>
            </a:r>
          </a:p>
          <a:p>
            <a:pPr lvl="1"/>
            <a:r>
              <a:rPr lang="en-GB" altLang="en-US" dirty="0"/>
              <a:t>uninterested in and unlikely to retain detail</a:t>
            </a:r>
          </a:p>
          <a:p>
            <a:pPr lvl="1"/>
            <a:r>
              <a:rPr lang="en-GB" altLang="en-US" dirty="0"/>
              <a:t>human</a:t>
            </a:r>
          </a:p>
        </p:txBody>
      </p:sp>
      <p:sp>
        <p:nvSpPr>
          <p:cNvPr id="15" name="Text Placeholder 3"/>
          <p:cNvSpPr txBox="1">
            <a:spLocks/>
          </p:cNvSpPr>
          <p:nvPr/>
        </p:nvSpPr>
        <p:spPr>
          <a:xfrm rot="20832548">
            <a:off x="4100514" y="169113"/>
            <a:ext cx="2466369" cy="57067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606425" rtl="0" eaLnBrk="0" fontAlgn="base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FontTx/>
              <a:buNone/>
              <a:defRPr sz="4000" b="0" i="0" kern="120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  <a:lvl2pPr marL="987425" indent="-3778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5208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21304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740025" indent="-301625" algn="l" defTabSz="606425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335254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104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658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212" indent="-304776" algn="l" defTabSz="60955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/>
              <a:t>&amp; data holders</a:t>
            </a:r>
          </a:p>
        </p:txBody>
      </p:sp>
    </p:spTree>
    <p:extLst>
      <p:ext uri="{BB962C8B-B14F-4D97-AF65-F5344CB8AC3E}">
        <p14:creationId xmlns:p14="http://schemas.microsoft.com/office/powerpoint/2010/main" val="1446699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General course aims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Learning to think about data access</a:t>
            </a:r>
          </a:p>
          <a:p>
            <a:pPr lvl="1"/>
            <a:r>
              <a:rPr lang="en-GB" dirty="0" smtClean="0"/>
              <a:t>Not ‘learning the right answer’</a:t>
            </a:r>
          </a:p>
          <a:p>
            <a:r>
              <a:rPr lang="en-GB" dirty="0" smtClean="0"/>
              <a:t>Building confidence by</a:t>
            </a:r>
          </a:p>
          <a:p>
            <a:pPr lvl="1"/>
            <a:r>
              <a:rPr lang="en-GB" dirty="0" smtClean="0"/>
              <a:t>relevant examples</a:t>
            </a:r>
          </a:p>
          <a:p>
            <a:pPr lvl="1"/>
            <a:r>
              <a:rPr lang="en-GB" dirty="0" smtClean="0"/>
              <a:t>grounded discussion of evidence</a:t>
            </a:r>
          </a:p>
          <a:p>
            <a:r>
              <a:rPr lang="en-GB" dirty="0" smtClean="0"/>
              <a:t>Develop sense of community</a:t>
            </a:r>
          </a:p>
          <a:p>
            <a:pPr lvl="1"/>
            <a:r>
              <a:rPr lang="en-GB" dirty="0" smtClean="0"/>
              <a:t>different pressures on different organisations</a:t>
            </a:r>
          </a:p>
          <a:p>
            <a:pPr lvl="1"/>
            <a:r>
              <a:rPr lang="en-GB" dirty="0" smtClean="0"/>
              <a:t>role of the support team</a:t>
            </a:r>
          </a:p>
          <a:p>
            <a:r>
              <a:rPr lang="en-GB" dirty="0" smtClean="0"/>
              <a:t>Develop ethics/logic of data management</a:t>
            </a:r>
          </a:p>
          <a:p>
            <a:pPr lvl="1"/>
            <a:r>
              <a:rPr lang="en-GB" b="1" dirty="0" smtClean="0"/>
              <a:t>not</a:t>
            </a:r>
            <a:r>
              <a:rPr lang="en-GB" dirty="0" smtClean="0"/>
              <a:t> the legal aspects</a:t>
            </a:r>
          </a:p>
          <a:p>
            <a:r>
              <a:rPr lang="en-GB" dirty="0" smtClean="0"/>
              <a:t>Technical SDC stuff</a:t>
            </a:r>
          </a:p>
        </p:txBody>
      </p:sp>
    </p:spTree>
    <p:extLst>
      <p:ext uri="{BB962C8B-B14F-4D97-AF65-F5344CB8AC3E}">
        <p14:creationId xmlns:p14="http://schemas.microsoft.com/office/powerpoint/2010/main" val="31504844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56E99604-B34A-AB45-82E2-A2F6C5EC15CC}" vid="{C3811B3D-AE0C-294C-BC2C-607328485A3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B4DE4498A044897736DAD80F9FF5A" ma:contentTypeVersion="10" ma:contentTypeDescription="Create a new document." ma:contentTypeScope="" ma:versionID="210ac1805605c98c42ce2de1cb1997f9">
  <xsd:schema xmlns:xsd="http://www.w3.org/2001/XMLSchema" xmlns:xs="http://www.w3.org/2001/XMLSchema" xmlns:p="http://schemas.microsoft.com/office/2006/metadata/properties" xmlns:ns3="77145ffc-4c58-47e7-8ac3-3528dba46c5e" xmlns:ns4="806aeec0-4648-4bd5-b80c-5acf0bd9e980" targetNamespace="http://schemas.microsoft.com/office/2006/metadata/properties" ma:root="true" ma:fieldsID="a2bc9000adaa46b5b6569dfe271983c5" ns3:_="" ns4:_="">
    <xsd:import namespace="77145ffc-4c58-47e7-8ac3-3528dba46c5e"/>
    <xsd:import namespace="806aeec0-4648-4bd5-b80c-5acf0bd9e9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145ffc-4c58-47e7-8ac3-3528dba4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6aeec0-4648-4bd5-b80c-5acf0bd9e9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115025-671A-42FE-A488-6184AC85A1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145ffc-4c58-47e7-8ac3-3528dba46c5e"/>
    <ds:schemaRef ds:uri="806aeec0-4648-4bd5-b80c-5acf0bd9e9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B3521B-AA36-4667-A127-D764D0C76C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3D0915-772B-47C0-A05C-693EE729FC30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7145ffc-4c58-47e7-8ac3-3528dba46c5e"/>
    <ds:schemaRef ds:uri="http://purl.org/dc/elements/1.1/"/>
    <ds:schemaRef ds:uri="http://schemas.microsoft.com/office/2006/metadata/properties"/>
    <ds:schemaRef ds:uri="806aeec0-4648-4bd5-b80c-5acf0bd9e98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new template SUNSHINE YELLOW with UWE logo bottom STANDARD</Template>
  <TotalTime>558</TotalTime>
  <Words>550</Words>
  <Application>Microsoft Office PowerPoint</Application>
  <PresentationFormat>Affichage à l'écran (4:3)</PresentationFormat>
  <Paragraphs>144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Courier New</vt:lpstr>
      <vt:lpstr>Georgia</vt:lpstr>
      <vt:lpstr>Tahoma</vt:lpstr>
      <vt:lpstr>Custom Design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Felix Ritchie</dc:creator>
  <cp:lastModifiedBy>GIOVATTI MUNZ Elodie (UA 1482)</cp:lastModifiedBy>
  <cp:revision>72</cp:revision>
  <cp:lastPrinted>2016-04-26T08:55:24Z</cp:lastPrinted>
  <dcterms:created xsi:type="dcterms:W3CDTF">2016-04-27T08:32:31Z</dcterms:created>
  <dcterms:modified xsi:type="dcterms:W3CDTF">2019-11-29T09:24:04Z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9f1c7b12-dd58-4e15-8ad0-f59962c2d6d1</vt:lpwstr>
  </property>
  <property fmtid="{D5CDD505-2E9C-101B-9397-08002B2CF9AE}" pid="3" name="ContentTypeId">
    <vt:lpwstr>0x0101003E9B4DE4498A044897736DAD80F9FF5A</vt:lpwstr>
  </property>
</Properties>
</file>